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37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67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Эпикуреизм: Философия Покоя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1447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Эпикуреизм — философская школа, основанная Эпикуром в IV веке до н.э. в Афинах. Его "Сад" был открыт для всех, включая женщин и рабов, что было революционным для того времени.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5833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Вопреки распространённому мнению, эпикуреизм не является гедонизмом. Эпикур понимал удовольствие как отсутствие боли и страданий, а не погоню за чувственными наслаждениями. Философия направлена на достижение внутреннего покоя через разумное ограничение и освобождение от страхов.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1053465"/>
            <a:ext cx="7474148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Картина Мира Эпикурейцев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9852" y="2313146"/>
            <a:ext cx="3749278" cy="2503527"/>
          </a:xfrm>
          <a:prstGeom prst="roundRect">
            <a:avLst>
              <a:gd name="adj" fmla="val 4383"/>
            </a:avLst>
          </a:prstGeom>
          <a:solidFill>
            <a:srgbClr val="FDFBF7"/>
          </a:solidFill>
          <a:ln/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719852" y="2290286"/>
            <a:ext cx="3749278" cy="91440"/>
          </a:xfrm>
          <a:prstGeom prst="roundRect">
            <a:avLst>
              <a:gd name="adj" fmla="val 94476"/>
            </a:avLst>
          </a:prstGeom>
          <a:solidFill>
            <a:srgbClr val="E6DED2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2004655"/>
            <a:ext cx="616982" cy="616982"/>
          </a:xfrm>
          <a:prstGeom prst="roundRect">
            <a:avLst>
              <a:gd name="adj" fmla="val 148205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471023" y="2158841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48333" y="2827258"/>
            <a:ext cx="3253145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Атомистическая Физика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8333" y="3271838"/>
            <a:ext cx="3292316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Вселенная состоит из атомов и пустоты. Атомы спонтанно отклоняются, обеспечивая свободу воли.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4751" y="2313146"/>
            <a:ext cx="3749397" cy="2503527"/>
          </a:xfrm>
          <a:prstGeom prst="roundRect">
            <a:avLst>
              <a:gd name="adj" fmla="val 4383"/>
            </a:avLst>
          </a:prstGeom>
          <a:solidFill>
            <a:srgbClr val="FDFBF7"/>
          </a:solidFill>
          <a:ln/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4674751" y="2290286"/>
            <a:ext cx="3749397" cy="91440"/>
          </a:xfrm>
          <a:prstGeom prst="roundRect">
            <a:avLst>
              <a:gd name="adj" fmla="val 94476"/>
            </a:avLst>
          </a:prstGeom>
          <a:solidFill>
            <a:srgbClr val="E6DED2"/>
          </a:solidFill>
          <a:ln/>
        </p:spPr>
      </p:sp>
      <p:sp>
        <p:nvSpPr>
          <p:cNvPr id="12" name="Shape 9"/>
          <p:cNvSpPr/>
          <p:nvPr/>
        </p:nvSpPr>
        <p:spPr>
          <a:xfrm>
            <a:off x="6240899" y="2004655"/>
            <a:ext cx="616982" cy="616982"/>
          </a:xfrm>
          <a:prstGeom prst="roundRect">
            <a:avLst>
              <a:gd name="adj" fmla="val 148205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425922" y="2158841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903232" y="2827258"/>
            <a:ext cx="2591753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Боги и Безразличие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903232" y="3271838"/>
            <a:ext cx="3292435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Боги существуют в интермундиях, не вмешиваясь в дела людей, пребывая в блаженстве.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19852" y="5330785"/>
            <a:ext cx="7704296" cy="1845350"/>
          </a:xfrm>
          <a:prstGeom prst="roundRect">
            <a:avLst>
              <a:gd name="adj" fmla="val 5946"/>
            </a:avLst>
          </a:prstGeom>
          <a:solidFill>
            <a:srgbClr val="FDFBF7"/>
          </a:solidFill>
          <a:ln/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719852" y="5307925"/>
            <a:ext cx="7704296" cy="91440"/>
          </a:xfrm>
          <a:prstGeom prst="roundRect">
            <a:avLst>
              <a:gd name="adj" fmla="val 94476"/>
            </a:avLst>
          </a:prstGeom>
          <a:solidFill>
            <a:srgbClr val="E6DED2"/>
          </a:solidFill>
          <a:ln/>
        </p:spPr>
      </p:sp>
      <p:sp>
        <p:nvSpPr>
          <p:cNvPr id="18" name="Shape 15"/>
          <p:cNvSpPr/>
          <p:nvPr/>
        </p:nvSpPr>
        <p:spPr>
          <a:xfrm>
            <a:off x="4263509" y="5022294"/>
            <a:ext cx="616982" cy="616982"/>
          </a:xfrm>
          <a:prstGeom prst="roundRect">
            <a:avLst>
              <a:gd name="adj" fmla="val 148205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4448532" y="5176480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948333" y="5844897"/>
            <a:ext cx="3010972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Материальность Души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948333" y="6289477"/>
            <a:ext cx="7247334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Душа состоит из тонких атомов; со смертью тела она рассеивается, устраняя страх смерти.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1303615"/>
            <a:ext cx="8059222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Иерархия Желаний Эпикура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65" y="2427565"/>
            <a:ext cx="2160627" cy="12637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7033" y="3023235"/>
            <a:ext cx="308372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340906" y="2646878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Пустые Желания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340906" y="3121104"/>
            <a:ext cx="7733943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Богатство, слава, власть — источник тревог, от них нужно отказаться.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6361" y="3703439"/>
            <a:ext cx="8631674" cy="15240"/>
          </a:xfrm>
          <a:prstGeom prst="roundRect">
            <a:avLst>
              <a:gd name="adj" fmla="val 604410"/>
            </a:avLst>
          </a:prstGeom>
          <a:solidFill>
            <a:srgbClr val="E6DED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592" y="3746063"/>
            <a:ext cx="4321373" cy="12637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7033" y="4185166"/>
            <a:ext cx="308372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21279" y="3965377"/>
            <a:ext cx="487930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Естественные, но не Необходимые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21279" y="4439603"/>
            <a:ext cx="712196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Изысканная еда, дорогая одежда — умеренное удовлетворение.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6734" y="5021937"/>
            <a:ext cx="7551301" cy="15240"/>
          </a:xfrm>
          <a:prstGeom prst="roundRect">
            <a:avLst>
              <a:gd name="adj" fmla="val 604410"/>
            </a:avLst>
          </a:prstGeom>
          <a:solidFill>
            <a:srgbClr val="E6DED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19" y="5064562"/>
            <a:ext cx="6482120" cy="126372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7033" y="5503664"/>
            <a:ext cx="308372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01652" y="5283875"/>
            <a:ext cx="424422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Естественные и Необходимые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01652" y="5758101"/>
            <a:ext cx="583739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Пища, вода, кров — их удовлетворение обязательно.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67596" y="6574988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Высшее благо — это состояние, когда удовлетворены только необходимые потребности, а душа свободна от тревог.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99312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Нравственный Идеал Эпикурейца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87535" y="2371011"/>
            <a:ext cx="2845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Самодостаточность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61429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Способность довольствоваться малым.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174921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371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Безмятежность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2861429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Отсутствие сильных эмоциональных потрясений.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174921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Разумность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313998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Способность отличать истинные блага от мнимых.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4837271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Дружба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313998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Единственная ценная социальная связь.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4837271"/>
            <a:ext cx="318968" cy="39862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Мудрец живёт "в согласии с природой", его счастье основано на внутреннем состоянии, а не на внешних обстоятельствах.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11589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Эпикуреизм в Риме: Лукреций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Римский поэт и философ Лукреций (I век до н.э.) в своей поэме "О природе вещей" систематизировал учение Эпикура.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Последовательный атомизм: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всё состоит из атомов, включая душу.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61330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Критика религии: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вера в богов порождает суеверия и страхи.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34530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Отрицание загробной жизни: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смерть — прекращение ощущений.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507730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Свобода воли:</a:t>
            </a: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объясняется "спонтанным отклонением" атомов.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592264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Лукреций утверждал, что понимание природы вещей освобождает человека от страхов и ведёт к душевному покою.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246" y="673894"/>
            <a:ext cx="7804309" cy="1196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Значение Эпикуреизма Сегодня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6246" y="2157055"/>
            <a:ext cx="3806428" cy="2189798"/>
          </a:xfrm>
          <a:prstGeom prst="roundRect">
            <a:avLst>
              <a:gd name="adj" fmla="val 3671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355199" y="2356009"/>
            <a:ext cx="574238" cy="574238"/>
          </a:xfrm>
          <a:prstGeom prst="roundRect">
            <a:avLst>
              <a:gd name="adj" fmla="val 15922119"/>
            </a:avLst>
          </a:prstGeom>
          <a:solidFill>
            <a:srgbClr val="E6DED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076" y="2481620"/>
            <a:ext cx="258366" cy="3228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55199" y="3121581"/>
            <a:ext cx="3161109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Освобождение от Страхов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355199" y="3535442"/>
            <a:ext cx="340852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Через понимание природы и мира.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0154007" y="2157055"/>
            <a:ext cx="3806547" cy="2189798"/>
          </a:xfrm>
          <a:prstGeom prst="roundRect">
            <a:avLst>
              <a:gd name="adj" fmla="val 3671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10352961" y="2356009"/>
            <a:ext cx="574238" cy="574238"/>
          </a:xfrm>
          <a:prstGeom prst="roundRect">
            <a:avLst>
              <a:gd name="adj" fmla="val 15922119"/>
            </a:avLst>
          </a:prstGeom>
          <a:solidFill>
            <a:srgbClr val="E6DED2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832" y="1404323"/>
            <a:ext cx="258366" cy="3228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52961" y="3121581"/>
            <a:ext cx="339566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Счастье через Ограничение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10352961" y="3535442"/>
            <a:ext cx="3408640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Удовлетворение только необходимых потребностей.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156246" y="4538186"/>
            <a:ext cx="3806428" cy="2189798"/>
          </a:xfrm>
          <a:prstGeom prst="roundRect">
            <a:avLst>
              <a:gd name="adj" fmla="val 3671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355199" y="4737140"/>
            <a:ext cx="574238" cy="574238"/>
          </a:xfrm>
          <a:prstGeom prst="roundRect">
            <a:avLst>
              <a:gd name="adj" fmla="val 15922119"/>
            </a:avLst>
          </a:prstGeom>
          <a:solidFill>
            <a:srgbClr val="E6DED2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076" y="4862751"/>
            <a:ext cx="258366" cy="32289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55199" y="5502712"/>
            <a:ext cx="241899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Ценность Простоты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6355199" y="5916573"/>
            <a:ext cx="340852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Самодостаточность и умеренность.</a:t>
            </a:r>
            <a:endParaRPr lang="en-US" sz="1500" dirty="0"/>
          </a:p>
        </p:txBody>
      </p:sp>
      <p:sp>
        <p:nvSpPr>
          <p:cNvPr id="19" name="Shape 13"/>
          <p:cNvSpPr/>
          <p:nvPr/>
        </p:nvSpPr>
        <p:spPr>
          <a:xfrm>
            <a:off x="10154007" y="4538186"/>
            <a:ext cx="3806547" cy="2189798"/>
          </a:xfrm>
          <a:prstGeom prst="roundRect">
            <a:avLst>
              <a:gd name="adj" fmla="val 3671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0" name="Shape 14"/>
          <p:cNvSpPr/>
          <p:nvPr/>
        </p:nvSpPr>
        <p:spPr>
          <a:xfrm>
            <a:off x="10352961" y="4737140"/>
            <a:ext cx="574238" cy="574238"/>
          </a:xfrm>
          <a:prstGeom prst="roundRect">
            <a:avLst>
              <a:gd name="adj" fmla="val 15922119"/>
            </a:avLst>
          </a:prstGeom>
          <a:solidFill>
            <a:srgbClr val="E6DED2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838" y="4862751"/>
            <a:ext cx="258366" cy="32289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0352961" y="5502712"/>
            <a:ext cx="239256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Приоритет Покоя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10352961" y="5916573"/>
            <a:ext cx="3408640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Душевное спокойствие важнее внешних благ.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6156246" y="6943249"/>
            <a:ext cx="7804309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Эпикуреизм остаётся актуальным руководством для жизни, предлагая альтернативу потребительскому отношению к миру.</a:t>
            </a:r>
            <a:endParaRPr lang="en-US" sz="1500" dirty="0"/>
          </a:p>
        </p:txBody>
      </p:sp>
      <p:pic>
        <p:nvPicPr>
          <p:cNvPr id="35" name="Рисунок 34" descr="Контур ангельского лица со сплошной заливкой">
            <a:extLst>
              <a:ext uri="{FF2B5EF4-FFF2-40B4-BE49-F238E27FC236}">
                <a16:creationId xmlns:a16="http://schemas.microsoft.com/office/drawing/2014/main" id="{CBF30521-68D3-9C7E-0CCA-C4C1613F44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17871" y="2433539"/>
            <a:ext cx="444299" cy="41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370" y="603885"/>
            <a:ext cx="8053983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Ключевые выводы Эпикуреизма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4370" y="1591270"/>
            <a:ext cx="13281660" cy="1463754"/>
          </a:xfrm>
          <a:prstGeom prst="roundRect">
            <a:avLst>
              <a:gd name="adj" fmla="val 5529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697230" y="1614130"/>
            <a:ext cx="770692" cy="1418034"/>
          </a:xfrm>
          <a:prstGeom prst="roundRect">
            <a:avLst>
              <a:gd name="adj" fmla="val 6941"/>
            </a:avLst>
          </a:prstGeom>
          <a:solidFill>
            <a:srgbClr val="E6DED2">
              <a:alpha val="50000"/>
            </a:srgbClr>
          </a:solidFill>
          <a:ln/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83" y="2142530"/>
            <a:ext cx="288965" cy="3612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60565" y="1806773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Поиск Покоя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660565" y="2223254"/>
            <a:ext cx="12272605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Атараксия (безмятежность) и апония (отсутствие боли) — высшие цели, достигаемые через разумное ограничение и умеренность.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74370" y="3247668"/>
            <a:ext cx="13281660" cy="1155978"/>
          </a:xfrm>
          <a:prstGeom prst="roundRect">
            <a:avLst>
              <a:gd name="adj" fmla="val 7001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97230" y="3270528"/>
            <a:ext cx="770692" cy="1110258"/>
          </a:xfrm>
          <a:prstGeom prst="roundRect">
            <a:avLst>
              <a:gd name="adj" fmla="val 6941"/>
            </a:avLst>
          </a:prstGeom>
          <a:solidFill>
            <a:srgbClr val="E6DED2">
              <a:alpha val="50000"/>
            </a:srgbClr>
          </a:solidFill>
          <a:ln/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83" y="3644979"/>
            <a:ext cx="288965" cy="3612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60565" y="3463171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Понимание Мира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660565" y="3879652"/>
            <a:ext cx="1227260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Атомистическая физика и безразличие богов освобождают от страха перед неизвестным и смертью.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74370" y="4596289"/>
            <a:ext cx="13281660" cy="1155978"/>
          </a:xfrm>
          <a:prstGeom prst="roundRect">
            <a:avLst>
              <a:gd name="adj" fmla="val 7001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697230" y="4619149"/>
            <a:ext cx="770692" cy="1110258"/>
          </a:xfrm>
          <a:prstGeom prst="roundRect">
            <a:avLst>
              <a:gd name="adj" fmla="val 6941"/>
            </a:avLst>
          </a:prstGeom>
          <a:solidFill>
            <a:srgbClr val="E6DED2">
              <a:alpha val="50000"/>
            </a:srgbClr>
          </a:solidFill>
          <a:ln/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83" y="4993600"/>
            <a:ext cx="288965" cy="3612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60565" y="4811792"/>
            <a:ext cx="252305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Истинные Ценности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1660565" y="5228273"/>
            <a:ext cx="1227260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Удовлетворение естественных и необходимых желаний, а также глубокая дружба — ключи к устойчивому счастью.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674370" y="5944910"/>
            <a:ext cx="13281660" cy="1155978"/>
          </a:xfrm>
          <a:prstGeom prst="roundRect">
            <a:avLst>
              <a:gd name="adj" fmla="val 7001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697230" y="5967770"/>
            <a:ext cx="770692" cy="1110258"/>
          </a:xfrm>
          <a:prstGeom prst="roundRect">
            <a:avLst>
              <a:gd name="adj" fmla="val 6941"/>
            </a:avLst>
          </a:prstGeom>
          <a:solidFill>
            <a:srgbClr val="E6DED2">
              <a:alpha val="50000"/>
            </a:srgbClr>
          </a:solidFill>
          <a:ln/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83" y="6342221"/>
            <a:ext cx="288965" cy="3612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660565" y="6160413"/>
            <a:ext cx="263568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Вечная Актуальность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1660565" y="6576893"/>
            <a:ext cx="1227260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Эпикуреизм предлагает путь к самодостаточности и душевному равновесию, актуальный и в современном мире.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674370" y="7317581"/>
            <a:ext cx="1328166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Эта философия учит нас находить счастье не в роскоши, а в простоте, свободе от страхов и гармонии с собой и окружающими.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500</Words>
  <Application>Microsoft Office PowerPoint</Application>
  <PresentationFormat>Произвольный</PresentationFormat>
  <Paragraphs>68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Noto Serif</vt:lpstr>
      <vt:lpstr>Noto Serif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Саша Аганичев</dc:creator>
  <cp:lastModifiedBy>Саша Аганичев</cp:lastModifiedBy>
  <cp:revision>3</cp:revision>
  <dcterms:created xsi:type="dcterms:W3CDTF">2025-09-30T11:25:56Z</dcterms:created>
  <dcterms:modified xsi:type="dcterms:W3CDTF">2025-09-30T13:01:13Z</dcterms:modified>
</cp:coreProperties>
</file>